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1" r:id="rId5"/>
    <p:sldId id="257" r:id="rId6"/>
    <p:sldId id="262" r:id="rId7"/>
    <p:sldId id="263" r:id="rId8"/>
  </p:sldIdLst>
  <p:sldSz cx="9144000" cy="6858000" type="screen4x3"/>
  <p:notesSz cx="6858000" cy="9144000"/>
  <p:defaultTextStyle>
    <a:defPPr>
      <a:defRPr lang="th-TH"/>
    </a:defPPr>
    <a:lvl1pPr marL="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4" d="100"/>
          <a:sy n="94" d="100"/>
        </p:scale>
        <p:origin x="-4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ภาพนิ่งชื่อเรื่อ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ชื่อเรื่องรอง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th-TH" smtClean="0"/>
              <a:t>คลิกเพื่อแก้ไขลักษณะชื่อเรื่องรองต้นแบบ</a:t>
            </a:r>
            <a:endParaRPr lang="th-TH"/>
          </a:p>
        </p:txBody>
      </p:sp>
      <p:sp>
        <p:nvSpPr>
          <p:cNvPr id="4" name="ตัวยึดวันที่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5" name="ตัวยึดท้ายกระดา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ตัวยึดหมายเลขภาพนิ่ง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ชื่อเรื่องและข้อความแนวตั้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ข้อความแนวตั้ง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  <a:p>
            <a:pPr lvl="1"/>
            <a:r>
              <a:rPr lang="th-TH" smtClean="0"/>
              <a:t>ระดับที่สอง</a:t>
            </a:r>
          </a:p>
          <a:p>
            <a:pPr lvl="2"/>
            <a:r>
              <a:rPr lang="th-TH" smtClean="0"/>
              <a:t>ระดับที่สาม</a:t>
            </a:r>
          </a:p>
          <a:p>
            <a:pPr lvl="3"/>
            <a:r>
              <a:rPr lang="th-TH" smtClean="0"/>
              <a:t>ระดับที่สี่</a:t>
            </a:r>
          </a:p>
          <a:p>
            <a:pPr lvl="4"/>
            <a:r>
              <a:rPr lang="th-TH" smtClean="0"/>
              <a:t>ระดับที่ห้า</a:t>
            </a:r>
            <a:endParaRPr lang="th-TH"/>
          </a:p>
        </p:txBody>
      </p:sp>
      <p:sp>
        <p:nvSpPr>
          <p:cNvPr id="4" name="ตัวยึดวันที่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5" name="ตัวยึดท้ายกระดา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ตัวยึดหมายเลขภาพนิ่ง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ข้อความและชื่อเรื่องแนวตั้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แนวตั้ง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ข้อความแนวตั้ง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  <a:p>
            <a:pPr lvl="1"/>
            <a:r>
              <a:rPr lang="th-TH" smtClean="0"/>
              <a:t>ระดับที่สอง</a:t>
            </a:r>
          </a:p>
          <a:p>
            <a:pPr lvl="2"/>
            <a:r>
              <a:rPr lang="th-TH" smtClean="0"/>
              <a:t>ระดับที่สาม</a:t>
            </a:r>
          </a:p>
          <a:p>
            <a:pPr lvl="3"/>
            <a:r>
              <a:rPr lang="th-TH" smtClean="0"/>
              <a:t>ระดับที่สี่</a:t>
            </a:r>
          </a:p>
          <a:p>
            <a:pPr lvl="4"/>
            <a:r>
              <a:rPr lang="th-TH" smtClean="0"/>
              <a:t>ระดับที่ห้า</a:t>
            </a:r>
            <a:endParaRPr lang="th-TH"/>
          </a:p>
        </p:txBody>
      </p:sp>
      <p:sp>
        <p:nvSpPr>
          <p:cNvPr id="4" name="ตัวยึดวันที่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5" name="ตัวยึดท้ายกระดา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ตัวยึดหมายเลขภาพนิ่ง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ชื่อเรื่องและเนื้อหา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เนื้อหา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  <a:p>
            <a:pPr lvl="1"/>
            <a:r>
              <a:rPr lang="th-TH" smtClean="0"/>
              <a:t>ระดับที่สอง</a:t>
            </a:r>
          </a:p>
          <a:p>
            <a:pPr lvl="2"/>
            <a:r>
              <a:rPr lang="th-TH" smtClean="0"/>
              <a:t>ระดับที่สาม</a:t>
            </a:r>
          </a:p>
          <a:p>
            <a:pPr lvl="3"/>
            <a:r>
              <a:rPr lang="th-TH" smtClean="0"/>
              <a:t>ระดับที่สี่</a:t>
            </a:r>
          </a:p>
          <a:p>
            <a:pPr lvl="4"/>
            <a:r>
              <a:rPr lang="th-TH" smtClean="0"/>
              <a:t>ระดับที่ห้า</a:t>
            </a:r>
            <a:endParaRPr lang="th-TH"/>
          </a:p>
        </p:txBody>
      </p:sp>
      <p:sp>
        <p:nvSpPr>
          <p:cNvPr id="4" name="ตัวยึดวันที่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5" name="ตัวยึดท้ายกระดา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ตัวยึดหมายเลขภาพนิ่ง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ส่วนหัวของส่ว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ข้อความ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</p:txBody>
      </p:sp>
      <p:sp>
        <p:nvSpPr>
          <p:cNvPr id="4" name="ตัวยึดวันที่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5" name="ตัวยึดท้ายกระดา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ตัวยึดหมายเลขภาพนิ่ง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เนื้อหา 2 ส่ว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เนื้อหา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  <a:p>
            <a:pPr lvl="1"/>
            <a:r>
              <a:rPr lang="th-TH" smtClean="0"/>
              <a:t>ระดับที่สอง</a:t>
            </a:r>
          </a:p>
          <a:p>
            <a:pPr lvl="2"/>
            <a:r>
              <a:rPr lang="th-TH" smtClean="0"/>
              <a:t>ระดับที่สาม</a:t>
            </a:r>
          </a:p>
          <a:p>
            <a:pPr lvl="3"/>
            <a:r>
              <a:rPr lang="th-TH" smtClean="0"/>
              <a:t>ระดับที่สี่</a:t>
            </a:r>
          </a:p>
          <a:p>
            <a:pPr lvl="4"/>
            <a:r>
              <a:rPr lang="th-TH" smtClean="0"/>
              <a:t>ระดับที่ห้า</a:t>
            </a:r>
            <a:endParaRPr lang="th-TH"/>
          </a:p>
        </p:txBody>
      </p:sp>
      <p:sp>
        <p:nvSpPr>
          <p:cNvPr id="4" name="ตัวยึดเนื้อหา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  <a:p>
            <a:pPr lvl="1"/>
            <a:r>
              <a:rPr lang="th-TH" smtClean="0"/>
              <a:t>ระดับที่สอง</a:t>
            </a:r>
          </a:p>
          <a:p>
            <a:pPr lvl="2"/>
            <a:r>
              <a:rPr lang="th-TH" smtClean="0"/>
              <a:t>ระดับที่สาม</a:t>
            </a:r>
          </a:p>
          <a:p>
            <a:pPr lvl="3"/>
            <a:r>
              <a:rPr lang="th-TH" smtClean="0"/>
              <a:t>ระดับที่สี่</a:t>
            </a:r>
          </a:p>
          <a:p>
            <a:pPr lvl="4"/>
            <a:r>
              <a:rPr lang="th-TH" smtClean="0"/>
              <a:t>ระดับที่ห้า</a:t>
            </a:r>
            <a:endParaRPr lang="th-TH"/>
          </a:p>
        </p:txBody>
      </p:sp>
      <p:sp>
        <p:nvSpPr>
          <p:cNvPr id="5" name="ตัวยึดวันที่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6" name="ตัวยึดท้ายกระดา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ตัวยึดหมายเลขภาพนิ่ง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การเปรียบเทียบ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ข้อความ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</p:txBody>
      </p:sp>
      <p:sp>
        <p:nvSpPr>
          <p:cNvPr id="4" name="ตัวยึดเนื้อหา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  <a:p>
            <a:pPr lvl="1"/>
            <a:r>
              <a:rPr lang="th-TH" smtClean="0"/>
              <a:t>ระดับที่สอง</a:t>
            </a:r>
          </a:p>
          <a:p>
            <a:pPr lvl="2"/>
            <a:r>
              <a:rPr lang="th-TH" smtClean="0"/>
              <a:t>ระดับที่สาม</a:t>
            </a:r>
          </a:p>
          <a:p>
            <a:pPr lvl="3"/>
            <a:r>
              <a:rPr lang="th-TH" smtClean="0"/>
              <a:t>ระดับที่สี่</a:t>
            </a:r>
          </a:p>
          <a:p>
            <a:pPr lvl="4"/>
            <a:r>
              <a:rPr lang="th-TH" smtClean="0"/>
              <a:t>ระดับที่ห้า</a:t>
            </a:r>
            <a:endParaRPr lang="th-TH"/>
          </a:p>
        </p:txBody>
      </p:sp>
      <p:sp>
        <p:nvSpPr>
          <p:cNvPr id="5" name="ตัวยึดข้อความ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</p:txBody>
      </p:sp>
      <p:sp>
        <p:nvSpPr>
          <p:cNvPr id="6" name="ตัวยึดเนื้อหา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  <a:p>
            <a:pPr lvl="1"/>
            <a:r>
              <a:rPr lang="th-TH" smtClean="0"/>
              <a:t>ระดับที่สอง</a:t>
            </a:r>
          </a:p>
          <a:p>
            <a:pPr lvl="2"/>
            <a:r>
              <a:rPr lang="th-TH" smtClean="0"/>
              <a:t>ระดับที่สาม</a:t>
            </a:r>
          </a:p>
          <a:p>
            <a:pPr lvl="3"/>
            <a:r>
              <a:rPr lang="th-TH" smtClean="0"/>
              <a:t>ระดับที่สี่</a:t>
            </a:r>
          </a:p>
          <a:p>
            <a:pPr lvl="4"/>
            <a:r>
              <a:rPr lang="th-TH" smtClean="0"/>
              <a:t>ระดับที่ห้า</a:t>
            </a:r>
            <a:endParaRPr lang="th-TH"/>
          </a:p>
        </p:txBody>
      </p:sp>
      <p:sp>
        <p:nvSpPr>
          <p:cNvPr id="7" name="ตัวยึดวันที่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8" name="ตัวยึดท้ายกระดา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9" name="ตัวยึดหมายเลขภาพนิ่ง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เฉพาะชื่อเรื่อ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วันที่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4" name="ตัวยึดท้ายกระดา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5" name="ตัวยึดหมายเลขภาพนิ่ง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ว่างเปล่า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ตัวยึดวันที่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3" name="ตัวยึดท้ายกระดา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4" name="ตัวยึดหมายเลขภาพนิ่ง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เนื้อหาพร้อมคำอธิบายภาพ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เนื้อหา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  <a:p>
            <a:pPr lvl="1"/>
            <a:r>
              <a:rPr lang="th-TH" smtClean="0"/>
              <a:t>ระดับที่สอง</a:t>
            </a:r>
          </a:p>
          <a:p>
            <a:pPr lvl="2"/>
            <a:r>
              <a:rPr lang="th-TH" smtClean="0"/>
              <a:t>ระดับที่สาม</a:t>
            </a:r>
          </a:p>
          <a:p>
            <a:pPr lvl="3"/>
            <a:r>
              <a:rPr lang="th-TH" smtClean="0"/>
              <a:t>ระดับที่สี่</a:t>
            </a:r>
          </a:p>
          <a:p>
            <a:pPr lvl="4"/>
            <a:r>
              <a:rPr lang="th-TH" smtClean="0"/>
              <a:t>ระดับที่ห้า</a:t>
            </a:r>
            <a:endParaRPr lang="th-TH"/>
          </a:p>
        </p:txBody>
      </p:sp>
      <p:sp>
        <p:nvSpPr>
          <p:cNvPr id="4" name="ตัวยึดข้อความ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</p:txBody>
      </p:sp>
      <p:sp>
        <p:nvSpPr>
          <p:cNvPr id="5" name="ตัวยึดวันที่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6" name="ตัวยึดท้ายกระดา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ตัวยึดหมายเลขภาพนิ่ง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รูปภาพพร้อมคำอธิบายภาพ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รูปภาพ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h-TH"/>
          </a:p>
        </p:txBody>
      </p:sp>
      <p:sp>
        <p:nvSpPr>
          <p:cNvPr id="4" name="ตัวยึดข้อความ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</p:txBody>
      </p:sp>
      <p:sp>
        <p:nvSpPr>
          <p:cNvPr id="5" name="ตัวยึดวันที่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6" name="ตัวยึดท้ายกระดา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ตัวยึดหมายเลขภาพนิ่ง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ตัวยึดชื่อเรื่อง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h-TH" smtClean="0"/>
              <a:t>คลิกเพื่อแก้ไขลักษณะชื่อเรื่องต้นแบบ</a:t>
            </a:r>
            <a:endParaRPr lang="th-TH"/>
          </a:p>
        </p:txBody>
      </p:sp>
      <p:sp>
        <p:nvSpPr>
          <p:cNvPr id="3" name="ตัวยึดข้อความ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h-TH" smtClean="0"/>
              <a:t>คลิกเพื่อแก้ไขลักษณะของข้อความต้นแบบ</a:t>
            </a:r>
          </a:p>
          <a:p>
            <a:pPr lvl="1"/>
            <a:r>
              <a:rPr lang="th-TH" smtClean="0"/>
              <a:t>ระดับที่สอง</a:t>
            </a:r>
          </a:p>
          <a:p>
            <a:pPr lvl="2"/>
            <a:r>
              <a:rPr lang="th-TH" smtClean="0"/>
              <a:t>ระดับที่สาม</a:t>
            </a:r>
          </a:p>
          <a:p>
            <a:pPr lvl="3"/>
            <a:r>
              <a:rPr lang="th-TH" smtClean="0"/>
              <a:t>ระดับที่สี่</a:t>
            </a:r>
          </a:p>
          <a:p>
            <a:pPr lvl="4"/>
            <a:r>
              <a:rPr lang="th-TH" smtClean="0"/>
              <a:t>ระดับที่ห้า</a:t>
            </a:r>
            <a:endParaRPr lang="th-TH"/>
          </a:p>
        </p:txBody>
      </p:sp>
      <p:sp>
        <p:nvSpPr>
          <p:cNvPr id="4" name="ตัวยึดวันที่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5EABB6-C9C6-4ACB-9D29-08543705050D}" type="datetimeFigureOut">
              <a:rPr lang="th-TH" smtClean="0"/>
              <a:t>07/12/54</a:t>
            </a:fld>
            <a:endParaRPr lang="th-TH"/>
          </a:p>
        </p:txBody>
      </p:sp>
      <p:sp>
        <p:nvSpPr>
          <p:cNvPr id="5" name="ตัวยึดท้ายกระดา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h-TH"/>
          </a:p>
        </p:txBody>
      </p:sp>
      <p:sp>
        <p:nvSpPr>
          <p:cNvPr id="6" name="ตัวยึดหมายเลขภาพนิ่ง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82C6FE-3872-4153-AEBC-8DB497EAF310}" type="slidenum">
              <a:rPr lang="th-TH" smtClean="0"/>
              <a:t>‹#›</a:t>
            </a:fld>
            <a:endParaRPr lang="th-T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h-TH"/>
      </a:defPPr>
      <a:lvl1pPr marL="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ctrTitle"/>
          </p:nvPr>
        </p:nvSpPr>
        <p:spPr>
          <a:xfrm>
            <a:off x="683568" y="404664"/>
            <a:ext cx="7772400" cy="1470025"/>
          </a:xfrm>
        </p:spPr>
        <p:txBody>
          <a:bodyPr>
            <a:normAutofit/>
          </a:bodyPr>
          <a:lstStyle/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รายงานการวิจัยในชั้นเรียน</a:t>
            </a: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  <p:sp>
        <p:nvSpPr>
          <p:cNvPr id="3" name="ชื่อเรื่องรอง 2"/>
          <p:cNvSpPr>
            <a:spLocks noGrp="1"/>
          </p:cNvSpPr>
          <p:nvPr>
            <p:ph type="subTitle" idx="1"/>
          </p:nvPr>
        </p:nvSpPr>
        <p:spPr>
          <a:xfrm>
            <a:off x="323528" y="3140968"/>
            <a:ext cx="8424936" cy="3505944"/>
          </a:xfrm>
        </p:spPr>
        <p:txBody>
          <a:bodyPr>
            <a:normAutofit/>
          </a:bodyPr>
          <a:lstStyle/>
          <a:p>
            <a:r>
              <a:rPr lang="th-TH" sz="28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H SarabunPSK" pitchFamily="34" charset="-34"/>
                <a:cs typeface="TH SarabunPSK" pitchFamily="34" charset="-34"/>
              </a:rPr>
              <a:t>ศึกษาการมอบหมายงานจัดทำสื่อวีดีทัศน์แบบกำหนดพื้นที่ทำงาน</a:t>
            </a:r>
            <a:br>
              <a:rPr lang="th-TH" sz="28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H SarabunPSK" pitchFamily="34" charset="-34"/>
                <a:cs typeface="TH SarabunPSK" pitchFamily="34" charset="-34"/>
              </a:rPr>
            </a:br>
            <a:r>
              <a:rPr lang="th-TH" sz="28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H SarabunPSK" pitchFamily="34" charset="-34"/>
                <a:cs typeface="TH SarabunPSK" pitchFamily="34" charset="-34"/>
              </a:rPr>
              <a:t>ในรายวิชาเทคโนโลยีสารสนเทศและการสืบค้นข้อมูลเบื้องต้น (</a:t>
            </a:r>
            <a:r>
              <a:rPr lang="en-US" sz="28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H SarabunPSK" pitchFamily="34" charset="-34"/>
                <a:cs typeface="TH SarabunPSK" pitchFamily="34" charset="-34"/>
              </a:rPr>
              <a:t>COMP 100)</a:t>
            </a:r>
          </a:p>
          <a:p>
            <a:endParaRPr lang="en-US" sz="2800" b="1" dirty="0" smtClean="0">
              <a:solidFill>
                <a:schemeClr val="tx1">
                  <a:lumMod val="95000"/>
                  <a:lumOff val="5000"/>
                </a:schemeClr>
              </a:solidFill>
              <a:latin typeface="TH SarabunPSK" pitchFamily="34" charset="-34"/>
              <a:cs typeface="TH SarabunPSK" pitchFamily="34" charset="-34"/>
            </a:endParaRPr>
          </a:p>
          <a:p>
            <a:endParaRPr lang="en-US" sz="2800" b="1" dirty="0" smtClean="0">
              <a:solidFill>
                <a:schemeClr val="tx1">
                  <a:lumMod val="95000"/>
                  <a:lumOff val="5000"/>
                </a:schemeClr>
              </a:solidFill>
              <a:latin typeface="TH SarabunPSK" pitchFamily="34" charset="-34"/>
              <a:cs typeface="TH SarabunPSK" pitchFamily="34" charset="-34"/>
            </a:endParaRPr>
          </a:p>
          <a:p>
            <a:r>
              <a:rPr lang="th-TH" sz="28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H SarabunPSK" pitchFamily="34" charset="-34"/>
                <a:cs typeface="TH SarabunPSK" pitchFamily="34" charset="-34"/>
              </a:rPr>
              <a:t>โดย ผศ.บุรินทร์ รุจจนพันธุ์</a:t>
            </a:r>
          </a:p>
          <a:p>
            <a:r>
              <a:rPr lang="th-TH" sz="28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H SarabunPSK" pitchFamily="34" charset="-34"/>
                <a:cs typeface="TH SarabunPSK" pitchFamily="34" charset="-34"/>
              </a:rPr>
              <a:t>ภาคการศึกษาที่ 1 ประจำปีการศึกษา 2554 </a:t>
            </a:r>
          </a:p>
          <a:p>
            <a:r>
              <a:rPr lang="th-TH" sz="2800" b="1" dirty="0" err="1" smtClean="0">
                <a:solidFill>
                  <a:schemeClr val="tx1">
                    <a:lumMod val="95000"/>
                    <a:lumOff val="5000"/>
                  </a:schemeClr>
                </a:solidFill>
                <a:latin typeface="TH SarabunPSK" pitchFamily="34" charset="-34"/>
                <a:cs typeface="TH SarabunPSK" pitchFamily="34" charset="-34"/>
              </a:rPr>
              <a:t>มหาวิทยาลัยเนชั่น</a:t>
            </a:r>
            <a:endParaRPr lang="th-TH" sz="2800" b="1" dirty="0">
              <a:solidFill>
                <a:schemeClr val="tx1">
                  <a:lumMod val="95000"/>
                  <a:lumOff val="5000"/>
                </a:schemeClr>
              </a:solidFill>
              <a:latin typeface="TH SarabunPSK" pitchFamily="34" charset="-34"/>
              <a:cs typeface="TH SarabunPSK" pitchFamily="34" charset="-34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วัตถุประสงค์</a:t>
            </a: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  <p:sp>
        <p:nvSpPr>
          <p:cNvPr id="3" name="ตัวยึดเนื้อหา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th-TH" sz="3600" dirty="0" smtClean="0">
                <a:latin typeface="TH SarabunPSK" pitchFamily="34" charset="-34"/>
                <a:cs typeface="TH SarabunPSK" pitchFamily="34" charset="-34"/>
              </a:rPr>
              <a:t>1. เพื่อศึกษาผลการมอบหมายงานกลุ่มในการจัดทำสื่อวีดีทัศน์แบบกำหนดพื้นที่ทำงาน ประกอบการสอนการใช้โปรแกรม </a:t>
            </a:r>
            <a:r>
              <a:rPr lang="en-US" sz="3600" dirty="0" err="1" smtClean="0">
                <a:latin typeface="TH SarabunPSK" pitchFamily="34" charset="-34"/>
                <a:cs typeface="TH SarabunPSK" pitchFamily="34" charset="-34"/>
              </a:rPr>
              <a:t>Powerpoint</a:t>
            </a:r>
            <a:r>
              <a:rPr lang="en-US" sz="3600" dirty="0" smtClean="0">
                <a:latin typeface="TH SarabunPSK" pitchFamily="34" charset="-34"/>
                <a:cs typeface="TH SarabunPSK" pitchFamily="34" charset="-34"/>
              </a:rPr>
              <a:t> </a:t>
            </a:r>
            <a:r>
              <a:rPr lang="th-TH" sz="3600" dirty="0" smtClean="0">
                <a:latin typeface="TH SarabunPSK" pitchFamily="34" charset="-34"/>
                <a:cs typeface="TH SarabunPSK" pitchFamily="34" charset="-34"/>
              </a:rPr>
              <a:t>ที่มีต่อผลสัมฤทธิ์ผลทางการเรียน</a:t>
            </a:r>
          </a:p>
          <a:p>
            <a:pPr>
              <a:buNone/>
            </a:pPr>
            <a:r>
              <a:rPr lang="th-TH" sz="3600" dirty="0" smtClean="0">
                <a:latin typeface="TH SarabunPSK" pitchFamily="34" charset="-34"/>
                <a:cs typeface="TH SarabunPSK" pitchFamily="34" charset="-34"/>
              </a:rPr>
              <a:t>2. เพื่อสนับสนุนให้นักศึกษามีความเข้าใจในการใช้ระบบ</a:t>
            </a:r>
            <a:r>
              <a:rPr lang="th-TH" sz="3600" dirty="0" err="1" smtClean="0">
                <a:latin typeface="TH SarabunPSK" pitchFamily="34" charset="-34"/>
                <a:cs typeface="TH SarabunPSK" pitchFamily="34" charset="-34"/>
              </a:rPr>
              <a:t>อีเลิน</a:t>
            </a:r>
            <a:r>
              <a:rPr lang="th-TH" sz="3600" dirty="0" smtClean="0">
                <a:latin typeface="TH SarabunPSK" pitchFamily="34" charset="-34"/>
                <a:cs typeface="TH SarabunPSK" pitchFamily="34" charset="-34"/>
              </a:rPr>
              <a:t>นิ่งเป็นเครื่องมือส่งเสริมการเรียนรู้</a:t>
            </a:r>
          </a:p>
          <a:p>
            <a:endParaRPr lang="th-TH" sz="3600" dirty="0">
              <a:latin typeface="TH SarabunPSK" pitchFamily="34" charset="-34"/>
              <a:cs typeface="TH SarabunPSK" pitchFamily="34" charset="-34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สมมติฐานการวิจัย</a:t>
            </a: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  <p:sp>
        <p:nvSpPr>
          <p:cNvPr id="3" name="ตัวยึดเนื้อหา 2"/>
          <p:cNvSpPr>
            <a:spLocks noGrp="1"/>
          </p:cNvSpPr>
          <p:nvPr>
            <p:ph idx="1"/>
          </p:nvPr>
        </p:nvSpPr>
        <p:spPr>
          <a:xfrm>
            <a:off x="395536" y="1340769"/>
            <a:ext cx="8229600" cy="2736304"/>
          </a:xfrm>
        </p:spPr>
        <p:txBody>
          <a:bodyPr>
            <a:normAutofit/>
          </a:bodyPr>
          <a:lstStyle/>
          <a:p>
            <a:r>
              <a:rPr lang="th-TH" sz="4000" dirty="0" smtClean="0">
                <a:latin typeface="TH SarabunPSK" pitchFamily="34" charset="-34"/>
                <a:cs typeface="TH SarabunPSK" pitchFamily="34" charset="-34"/>
              </a:rPr>
              <a:t>การมอบหมายงานกลุ่มในการจัดทำสื่อวีดีทัศน์แบบกำหนดพื้นที่ทำงาน และสนับสนุนการใช้งานระบบ</a:t>
            </a:r>
            <a:r>
              <a:rPr lang="th-TH" sz="4000" dirty="0" err="1" smtClean="0">
                <a:latin typeface="TH SarabunPSK" pitchFamily="34" charset="-34"/>
                <a:cs typeface="TH SarabunPSK" pitchFamily="34" charset="-34"/>
              </a:rPr>
              <a:t>อีเลิน</a:t>
            </a:r>
            <a:r>
              <a:rPr lang="th-TH" sz="4000" dirty="0" smtClean="0">
                <a:latin typeface="TH SarabunPSK" pitchFamily="34" charset="-34"/>
                <a:cs typeface="TH SarabunPSK" pitchFamily="34" charset="-34"/>
              </a:rPr>
              <a:t>นิ่งเพื่อเสริมการเรียนรู้ในชั้นเรียน ทำให้ทราบว่านักศึกษามีความพึงพอใจพื้นทำงานใดมากกว่ากัน</a:t>
            </a:r>
          </a:p>
          <a:p>
            <a:endParaRPr lang="th-TH" sz="4000" dirty="0">
              <a:latin typeface="TH SarabunPSK" pitchFamily="34" charset="-34"/>
              <a:cs typeface="TH SarabunPSK" pitchFamily="34" charset="-34"/>
            </a:endParaRPr>
          </a:p>
        </p:txBody>
      </p:sp>
      <p:sp>
        <p:nvSpPr>
          <p:cNvPr id="4" name="ชื่อเรื่อง 1"/>
          <p:cNvSpPr txBox="1">
            <a:spLocks/>
          </p:cNvSpPr>
          <p:nvPr/>
        </p:nvSpPr>
        <p:spPr>
          <a:xfrm>
            <a:off x="611560" y="414908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th-TH" sz="4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H SarabunPSK" pitchFamily="34" charset="-34"/>
                <a:ea typeface="+mj-ea"/>
                <a:cs typeface="TH SarabunPSK" pitchFamily="34" charset="-34"/>
              </a:rPr>
              <a:t>กลุ่มตัวอย่างที่ใช้ในการวิจัย</a:t>
            </a:r>
            <a:endParaRPr kumimoji="0" lang="th-TH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H SarabunPSK" pitchFamily="34" charset="-34"/>
              <a:ea typeface="+mj-ea"/>
              <a:cs typeface="TH SarabunPSK" pitchFamily="34" charset="-34"/>
            </a:endParaRPr>
          </a:p>
        </p:txBody>
      </p:sp>
      <p:sp>
        <p:nvSpPr>
          <p:cNvPr id="5" name="ตัวยึดเนื้อหา 2"/>
          <p:cNvSpPr txBox="1">
            <a:spLocks/>
          </p:cNvSpPr>
          <p:nvPr/>
        </p:nvSpPr>
        <p:spPr>
          <a:xfrm>
            <a:off x="457200" y="5085184"/>
            <a:ext cx="8229600" cy="14401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th-TH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H SarabunPSK" pitchFamily="34" charset="-34"/>
                <a:ea typeface="+mn-ea"/>
                <a:cs typeface="TH SarabunPSK" pitchFamily="34" charset="-34"/>
              </a:rPr>
              <a:t>นักศึกษาในรายวิชาเทคโนโลยีสารสนเทศและการสืบค้นเบื้องต้น (</a:t>
            </a:r>
            <a:r>
              <a:rPr kumimoji="0" lang="en-US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H SarabunPSK" pitchFamily="34" charset="-34"/>
                <a:ea typeface="+mn-ea"/>
                <a:cs typeface="TH SarabunPSK" pitchFamily="34" charset="-34"/>
              </a:rPr>
              <a:t>COMP 100) </a:t>
            </a:r>
            <a:r>
              <a:rPr kumimoji="0" lang="th-TH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H SarabunPSK" pitchFamily="34" charset="-34"/>
                <a:ea typeface="+mn-ea"/>
                <a:cs typeface="TH SarabunPSK" pitchFamily="34" charset="-34"/>
              </a:rPr>
              <a:t>จำนวน 50 คน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เครื่องมือที่ใช้ในการวิจัย </a:t>
            </a: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  <p:sp>
        <p:nvSpPr>
          <p:cNvPr id="3" name="ตัวยึดเนื้อหา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แนวทางการมอบหมายงานกลุ่ม </a:t>
            </a:r>
          </a:p>
          <a:p>
            <a:pPr marL="514350" indent="-514350">
              <a:buFont typeface="+mj-lt"/>
              <a:buAutoNum type="arabicPeriod"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แผนการสอน (</a:t>
            </a:r>
            <a:r>
              <a:rPr lang="en-US" dirty="0" smtClean="0">
                <a:latin typeface="TH SarabunPSK" pitchFamily="34" charset="-34"/>
                <a:cs typeface="TH SarabunPSK" pitchFamily="34" charset="-34"/>
              </a:rPr>
              <a:t>Course Syllabus)</a:t>
            </a:r>
          </a:p>
          <a:p>
            <a:pPr marL="514350" indent="-514350">
              <a:buFont typeface="+mj-lt"/>
              <a:buAutoNum type="arabicPeriod"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กระดานเสวนา แลกเปลี่ยนเรียนรู้ผ่านระบบ</a:t>
            </a:r>
            <a:r>
              <a:rPr lang="th-TH" dirty="0" err="1" smtClean="0">
                <a:latin typeface="TH SarabunPSK" pitchFamily="34" charset="-34"/>
                <a:cs typeface="TH SarabunPSK" pitchFamily="34" charset="-34"/>
              </a:rPr>
              <a:t>อีเลิน</a:t>
            </a: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นิ่ง</a:t>
            </a:r>
          </a:p>
          <a:p>
            <a:pPr marL="514350" indent="-514350">
              <a:buFont typeface="+mj-lt"/>
              <a:buAutoNum type="arabicPeriod"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แบบสอบถามหลังเรียน ผ่านระบบ</a:t>
            </a:r>
            <a:r>
              <a:rPr lang="th-TH" dirty="0" err="1" smtClean="0">
                <a:latin typeface="TH SarabunPSK" pitchFamily="34" charset="-34"/>
                <a:cs typeface="TH SarabunPSK" pitchFamily="34" charset="-34"/>
              </a:rPr>
              <a:t>อีเลิน</a:t>
            </a: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นิ่ง</a:t>
            </a:r>
          </a:p>
          <a:p>
            <a:pPr marL="514350" indent="-514350">
              <a:buFont typeface="+mj-lt"/>
              <a:buAutoNum type="arabicPeriod"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กระดานเสวนา ด้วย </a:t>
            </a:r>
            <a:r>
              <a:rPr lang="en-US" dirty="0" smtClean="0">
                <a:latin typeface="TH SarabunPSK" pitchFamily="34" charset="-34"/>
                <a:cs typeface="TH SarabunPSK" pitchFamily="34" charset="-34"/>
              </a:rPr>
              <a:t>facebook.com</a:t>
            </a:r>
          </a:p>
          <a:p>
            <a:pPr marL="514350" indent="-514350">
              <a:buFont typeface="+mj-lt"/>
              <a:buAutoNum type="arabicPeriod"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แหล่งเผยแพร่สื่อวีดีทัศน์ ด้วย </a:t>
            </a:r>
            <a:r>
              <a:rPr lang="en-US" dirty="0" smtClean="0">
                <a:latin typeface="TH SarabunPSK" pitchFamily="34" charset="-34"/>
                <a:cs typeface="TH SarabunPSK" pitchFamily="34" charset="-34"/>
              </a:rPr>
              <a:t>youtube.com </a:t>
            </a: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และ </a:t>
            </a:r>
            <a:r>
              <a:rPr lang="en-US" dirty="0" smtClean="0">
                <a:latin typeface="TH SarabunPSK" pitchFamily="34" charset="-34"/>
                <a:cs typeface="TH SarabunPSK" pitchFamily="34" charset="-34"/>
              </a:rPr>
              <a:t>facebook.com</a:t>
            </a:r>
          </a:p>
          <a:p>
            <a:pPr marL="514350" indent="-514350">
              <a:buFont typeface="+mj-lt"/>
              <a:buAutoNum type="arabicPeriod"/>
            </a:pP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ผลการวิจัย</a:t>
            </a: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  <p:sp>
        <p:nvSpPr>
          <p:cNvPr id="3" name="ตัวยึดเนื้อหา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	ตอนที่ 1 ผลประเมินความพึงพอใจหลังนำเสนอในภาพรวม</a:t>
            </a:r>
          </a:p>
          <a:p>
            <a:pPr>
              <a:buNone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 	ตอนที่ 2 ผลประเมินความพึงพอใจหลังนำเสนอกลุ่มพื้นที่นอกมหาวิทยาลัย</a:t>
            </a:r>
          </a:p>
          <a:p>
            <a:pPr>
              <a:buNone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	ตอนที่ 3 ผลประเมินความพึงพอใจหลังนำเสนอกลุ่มพื้นที่ในมหาวิทยาลัย</a:t>
            </a:r>
          </a:p>
          <a:p>
            <a:pPr>
              <a:buNone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 	ตอนที่ 4 ผลวิเคราะห์ผลสัมฤทธิ์ทางการเรียนหลังสอบ</a:t>
            </a:r>
          </a:p>
          <a:p>
            <a:pPr>
              <a:buNone/>
            </a:pP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อภิปรายผล</a:t>
            </a: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  <p:sp>
        <p:nvSpPr>
          <p:cNvPr id="3" name="ตัวยึดเนื้อหา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53136"/>
          </a:xfrm>
        </p:spPr>
        <p:txBody>
          <a:bodyPr>
            <a:normAutofit fontScale="92500"/>
          </a:bodyPr>
          <a:lstStyle/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การมอบหมายงานกลุ่มให้ทำงานนอกมหาวิทยาลัย จะส่งผลให้นักศึกษามีความพึงพอใจต่อการจัดการเรียนการสอนสูงกว่า การมอบหมายงานกลุ่มให้ทำงานในมหาวิทยาลัย </a:t>
            </a:r>
          </a:p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การมอบหมายงานกลุ่มไม่มีอิทธิพลต่อระดับผลการเรียนของนักศึกษา</a:t>
            </a:r>
          </a:p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นักศึกษามีความพึงพอใจต่อการใช้งานระบบ</a:t>
            </a:r>
            <a:r>
              <a:rPr lang="th-TH" dirty="0" err="1" smtClean="0">
                <a:latin typeface="TH SarabunPSK" pitchFamily="34" charset="-34"/>
                <a:cs typeface="TH SarabunPSK" pitchFamily="34" charset="-34"/>
              </a:rPr>
              <a:t>อีเลิน</a:t>
            </a: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นิ่ง เพราะทำให้นักศึกษาเข้ามาติดตามคะแนนการส่งงาน อาจารย์ใช้เป็นแหล่งอ้างอิงในการติดตามการทำงานของนักศึกษา และตามนักศึกษาให้มาส่งงานที่ยังค้างได้</a:t>
            </a:r>
          </a:p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นักศึกษาส่ง</a:t>
            </a:r>
            <a:r>
              <a:rPr lang="th-TH" dirty="0" err="1" smtClean="0">
                <a:latin typeface="TH SarabunPSK" pitchFamily="34" charset="-34"/>
                <a:cs typeface="TH SarabunPSK" pitchFamily="34" charset="-34"/>
              </a:rPr>
              <a:t>งานคลิ๊ปวี</a:t>
            </a: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ดีโอผ่าน </a:t>
            </a:r>
            <a:r>
              <a:rPr lang="en-US" dirty="0" smtClean="0">
                <a:latin typeface="TH SarabunPSK" pitchFamily="34" charset="-34"/>
                <a:cs typeface="TH SarabunPSK" pitchFamily="34" charset="-34"/>
              </a:rPr>
              <a:t>facebook.com</a:t>
            </a: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 และใช้</a:t>
            </a:r>
            <a:r>
              <a:rPr lang="en-US" dirty="0" smtClean="0">
                <a:latin typeface="TH SarabunPSK" pitchFamily="34" charset="-34"/>
                <a:cs typeface="TH SarabunPSK" pitchFamily="34" charset="-34"/>
              </a:rPr>
              <a:t> youtube.com </a:t>
            </a: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ทำให้นักศึกษาเข้าใจ และพึงพอใจในการเผยแพร่ผลงานผ่านเว็บไซต์เครือข่ายสังคม</a:t>
            </a: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ชื่อเรื่อง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ข้อเสนอแนะ</a:t>
            </a:r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  <p:sp>
        <p:nvSpPr>
          <p:cNvPr id="3" name="ตัวยึดเนื้อหา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1. การกำหนดกลุ่มตัวอย่างที่มีความแตกต่างกันของสาขาวิชา อาจทำให้ผลประเมินไม่น่าเชื่อถือเท่าที่ควร และกลุ่มตัวอย่างควรมีขนาดประชากรใกล้เคียงกัน เพราะตัวอย่างครั้งนี้กลุ่มแรกมี 14 คน แต่กลุ่มที่สองมีถึง 36 คน</a:t>
            </a:r>
          </a:p>
          <a:p>
            <a:pPr>
              <a:buNone/>
            </a:pP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2. ในส่วนของรายงานผลการวิจัยขาดผลการศึกษาการใช้งานระบบ</a:t>
            </a:r>
            <a:r>
              <a:rPr lang="th-TH" dirty="0" err="1" smtClean="0">
                <a:latin typeface="TH SarabunPSK" pitchFamily="34" charset="-34"/>
                <a:cs typeface="TH SarabunPSK" pitchFamily="34" charset="-34"/>
              </a:rPr>
              <a:t>อีเลิน</a:t>
            </a:r>
            <a:r>
              <a:rPr lang="th-TH" dirty="0" smtClean="0">
                <a:latin typeface="TH SarabunPSK" pitchFamily="34" charset="-34"/>
                <a:cs typeface="TH SarabunPSK" pitchFamily="34" charset="-34"/>
              </a:rPr>
              <a:t>นิ่ง และการใช้งานเครือข่ายสังคม แม้มีการนำมาใช้เป็นเครื่องมือประกอบการจัดการเรียนการสอน และการสื่อสารอย่างชัดเจน แต่ขาดการประเมินผล และสรุปผลเชิงสถิติอย่างเป็นรูปธรรม</a:t>
            </a:r>
          </a:p>
          <a:p>
            <a:endParaRPr lang="th-TH" dirty="0">
              <a:latin typeface="TH SarabunPSK" pitchFamily="34" charset="-34"/>
              <a:cs typeface="TH SarabunPSK" pitchFamily="34" charset="-34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ชุดรูปแบบของ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405</Words>
  <Application>Microsoft Office PowerPoint</Application>
  <PresentationFormat>นำเสนอทางหน้าจอ (4:3)</PresentationFormat>
  <Paragraphs>34</Paragraphs>
  <Slides>7</Slides>
  <Notes>0</Notes>
  <HiddenSlides>0</HiddenSlides>
  <MMClips>0</MMClips>
  <ScaleCrop>false</ScaleCrop>
  <HeadingPairs>
    <vt:vector size="4" baseType="variant">
      <vt:variant>
        <vt:lpstr>ชุดรูปแบบ</vt:lpstr>
      </vt:variant>
      <vt:variant>
        <vt:i4>1</vt:i4>
      </vt:variant>
      <vt:variant>
        <vt:lpstr>ชื่อเรื่องภาพนิ่ง</vt:lpstr>
      </vt:variant>
      <vt:variant>
        <vt:i4>7</vt:i4>
      </vt:variant>
    </vt:vector>
  </HeadingPairs>
  <TitlesOfParts>
    <vt:vector size="8" baseType="lpstr">
      <vt:lpstr>ชุดรูปแบบของ Office</vt:lpstr>
      <vt:lpstr>รายงานการวิจัยในชั้นเรียน</vt:lpstr>
      <vt:lpstr>วัตถุประสงค์</vt:lpstr>
      <vt:lpstr>สมมติฐานการวิจัย</vt:lpstr>
      <vt:lpstr>เครื่องมือที่ใช้ในการวิจัย </vt:lpstr>
      <vt:lpstr>ผลการวิจัย</vt:lpstr>
      <vt:lpstr>อภิปรายผล</vt:lpstr>
      <vt:lpstr>ข้อเสนอแนะ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รายงานการวิจัยในชั้นเรียน</dc:title>
  <dc:creator>Compaq</dc:creator>
  <cp:lastModifiedBy>Compaq</cp:lastModifiedBy>
  <cp:revision>4</cp:revision>
  <dcterms:created xsi:type="dcterms:W3CDTF">2011-12-07T04:46:19Z</dcterms:created>
  <dcterms:modified xsi:type="dcterms:W3CDTF">2011-12-07T05:09:01Z</dcterms:modified>
</cp:coreProperties>
</file>

<file path=docProps/thumbnail.jpeg>
</file>